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381A-226D-43E3-93B1-2A31F0C1DA2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BA15E-BBC2-4C7C-82CE-AF6705E66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0A98-32F3-4B4A-834B-CF778D8E9D2A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3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BBFE-70EC-4773-AAE9-F2209950FAFE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4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E92D-389C-43FA-8FAD-1B5EAE590DA4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42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ADC5-B2A0-4691-BA99-F9D6A4AD9042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897E-3E6F-4BA0-B863-50DB48258EAF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450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70B7-830E-4D2F-A486-D31FC8A3BBAF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5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9DB-AE9B-45F3-8877-C33DBB27F837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3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3CD-C270-4627-A904-82F29BA1FCE2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0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C1E2-F587-4BAD-A220-AF39D26ED3FF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8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75EA-39B5-43FE-9AF9-C302A6F12AE0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5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46F8-302D-428F-89DF-CC0A2495CD45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8A95-57D4-4C13-80D2-510DEBF500CD}" type="datetime1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9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1989-05F4-4860-ADBD-C15CEC96AA51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9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1F75-55DD-4739-A14C-DBBB4BCDDFC9}" type="datetime1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7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7F9C-4189-4363-899A-C1FB0EA4EDD5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C322-C504-4EF9-BBF2-643F7EC262C9}" type="datetime1">
              <a:rPr lang="en-US" smtClean="0"/>
              <a:t>9/10/2025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F5967-9738-4FFC-9302-45159E9E7FC0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D2B867-5E34-4DB2-AD55-BDF846EDA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0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F80C-775A-4F26-A9F2-7458306B3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164630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LANDMINES IN ARBITRATION CLAUSES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15521-7BCF-9C8A-6B11-817D0BC98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356570"/>
            <a:ext cx="7766936" cy="1096899"/>
          </a:xfrm>
        </p:spPr>
        <p:txBody>
          <a:bodyPr/>
          <a:lstStyle/>
          <a:p>
            <a:r>
              <a:rPr lang="en-US" dirty="0"/>
              <a:t>September 11, 2025</a:t>
            </a:r>
          </a:p>
          <a:p>
            <a:r>
              <a:rPr lang="en-US" dirty="0"/>
              <a:t>Andrew LeGrand, Jonathan Childers, and Brian Robison</a:t>
            </a:r>
          </a:p>
        </p:txBody>
      </p:sp>
      <p:pic>
        <p:nvPicPr>
          <p:cNvPr id="1026" name="Picture 2" descr="Land Mines Yard Sign - Etsy Hong Kong">
            <a:extLst>
              <a:ext uri="{FF2B5EF4-FFF2-40B4-BE49-F238E27FC236}">
                <a16:creationId xmlns:a16="http://schemas.microsoft.com/office/drawing/2014/main" id="{1CE2ABBA-E645-2C9E-C4FD-9ABD05AE6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4"/>
          <a:stretch>
            <a:fillRect/>
          </a:stretch>
        </p:blipFill>
        <p:spPr bwMode="auto">
          <a:xfrm>
            <a:off x="373933" y="4038890"/>
            <a:ext cx="3067554" cy="2671089"/>
          </a:xfrm>
          <a:prstGeom prst="rect">
            <a:avLst/>
          </a:prstGeom>
          <a:effectLst>
            <a:softEdge rad="2921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2276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746E-08F7-8292-B111-81EA784A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80B1-42B3-D0F4-7397-991761ABA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7633"/>
            <a:ext cx="8596668" cy="4413730"/>
          </a:xfrm>
        </p:spPr>
        <p:txBody>
          <a:bodyPr>
            <a:normAutofit/>
          </a:bodyPr>
          <a:lstStyle/>
          <a:p>
            <a:r>
              <a:rPr lang="en-US" sz="3200" dirty="0"/>
              <a:t>Panelist introductions</a:t>
            </a:r>
          </a:p>
          <a:p>
            <a:r>
              <a:rPr lang="en-US" sz="3200" dirty="0"/>
              <a:t>Recent Developments in Arbitration Law</a:t>
            </a:r>
          </a:p>
          <a:p>
            <a:r>
              <a:rPr lang="en-US" sz="3200" dirty="0"/>
              <a:t>Nuclear Arbitration Clauses</a:t>
            </a:r>
          </a:p>
          <a:p>
            <a:r>
              <a:rPr lang="en-US" sz="3200" dirty="0"/>
              <a:t>Considerations in Drafting Arbitration Clauses</a:t>
            </a:r>
          </a:p>
          <a:p>
            <a:r>
              <a:rPr lang="en-US" sz="3200" dirty="0"/>
              <a:t>Watch Out for Waiver</a:t>
            </a:r>
          </a:p>
          <a:p>
            <a:r>
              <a:rPr lang="en-US" sz="3200" dirty="0"/>
              <a:t>Limited Appellate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61860-37A8-6F3A-4A23-A016ECDA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2</a:t>
            </a:fld>
            <a:endParaRPr lang="en-US"/>
          </a:p>
        </p:txBody>
      </p:sp>
      <p:pic>
        <p:nvPicPr>
          <p:cNvPr id="2054" name="Picture 6" descr="Narrow Compromissory Clauses ...">
            <a:extLst>
              <a:ext uri="{FF2B5EF4-FFF2-40B4-BE49-F238E27FC236}">
                <a16:creationId xmlns:a16="http://schemas.microsoft.com/office/drawing/2014/main" id="{16CBEB54-A39B-8348-1902-3BAF02C5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30" y="0"/>
            <a:ext cx="2619375" cy="1743075"/>
          </a:xfrm>
          <a:prstGeom prst="rect">
            <a:avLst/>
          </a:prstGeom>
          <a:noFill/>
          <a:effectLst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8D8B0-2BB8-2763-F6E3-116E61122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AF16-6C66-9965-3195-8059C0D6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9160"/>
          </a:xfrm>
        </p:spPr>
        <p:txBody>
          <a:bodyPr>
            <a:normAutofit fontScale="90000"/>
          </a:bodyPr>
          <a:lstStyle/>
          <a:p>
            <a:r>
              <a:rPr lang="en-US" dirty="0"/>
              <a:t>RECENT DEVELOPMENTS IN ARBITRATION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F6C8-7CE7-C358-CF58-90F941E79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8761"/>
            <a:ext cx="8596668" cy="453260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Mass arbitrations (Uber, Lyft, Door Dash, and Chipotle)</a:t>
            </a:r>
          </a:p>
          <a:p>
            <a:r>
              <a:rPr lang="en-US" sz="2400" dirty="0"/>
              <a:t>2024</a:t>
            </a:r>
            <a:r>
              <a:rPr lang="en-US" sz="2400" i="1" dirty="0"/>
              <a:t> Smith</a:t>
            </a:r>
            <a:r>
              <a:rPr lang="en-US" sz="2400" dirty="0"/>
              <a:t> case – SCOTUS 9-0 ruling that a district court must stay a case after compelling arbitration</a:t>
            </a:r>
          </a:p>
          <a:p>
            <a:r>
              <a:rPr lang="en-US" sz="2400" dirty="0"/>
              <a:t>2024 </a:t>
            </a:r>
            <a:r>
              <a:rPr lang="en-US" sz="2400" i="1" dirty="0"/>
              <a:t>Coinbase</a:t>
            </a:r>
            <a:r>
              <a:rPr lang="en-US" sz="2400" dirty="0"/>
              <a:t> case – SCOTUS 9-0 ruling that courts must resolve disputes arising from competing arbitration clauses</a:t>
            </a:r>
          </a:p>
          <a:p>
            <a:r>
              <a:rPr lang="en-US" sz="2400" dirty="0"/>
              <a:t>2023 </a:t>
            </a:r>
            <a:r>
              <a:rPr lang="en-US" sz="2400" i="1" dirty="0"/>
              <a:t>Coinbase</a:t>
            </a:r>
            <a:r>
              <a:rPr lang="en-US" sz="2400" dirty="0"/>
              <a:t> case – a district court must stay a case if it denies a motion to compel arbitration and that decision is appealed</a:t>
            </a:r>
          </a:p>
          <a:p>
            <a:r>
              <a:rPr lang="en-US" sz="2400" dirty="0"/>
              <a:t>2025 </a:t>
            </a:r>
            <a:r>
              <a:rPr lang="en-US" sz="2400" i="1" dirty="0"/>
              <a:t>Brooks v. Dwyer </a:t>
            </a:r>
            <a:r>
              <a:rPr lang="en-US" sz="2400" dirty="0"/>
              <a:t>case – Houston First COA ruling highlights the difficulty in getting an arbitration award overturned on appeal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5A73A-0D13-B72A-F503-D8681DBF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600C3-E821-098B-13C9-E2C8AAC35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4F27-865F-4F05-F47B-EB7F2F14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ARBITRATION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159F2-284F-0BEF-431A-DD23C6EBF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5947"/>
            <a:ext cx="8596668" cy="460541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Clauses that are internally contradictory</a:t>
            </a:r>
          </a:p>
          <a:p>
            <a:r>
              <a:rPr lang="en-US" sz="2400" dirty="0"/>
              <a:t>Clauses that are not enforceable</a:t>
            </a:r>
          </a:p>
          <a:p>
            <a:r>
              <a:rPr lang="en-US" sz="2400" dirty="0"/>
              <a:t>Clauses that muddy the issue of who decides arbitrability</a:t>
            </a:r>
          </a:p>
          <a:p>
            <a:r>
              <a:rPr lang="en-US" sz="2400" dirty="0"/>
              <a:t>Clauses that list so many qualifications the arbitrator must have that it is almost impossible to find someone who qualifies to serve</a:t>
            </a:r>
          </a:p>
          <a:p>
            <a:r>
              <a:rPr lang="en-US" sz="2400" dirty="0"/>
              <a:t>Clauses that are clearly designed for small cases (e.g., no discovery, arbitrator must rule within 30 days of being appointed) but that will never work for a large business dispute with ESI, experts, etc.</a:t>
            </a:r>
          </a:p>
          <a:p>
            <a:r>
              <a:rPr lang="en-US" sz="2400" dirty="0"/>
              <a:t>Clauses that purport to invoke the AAA Rules but that the AAA will not recognize as valid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1C83A-2DC0-15F3-B7B6-8D18258C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0FB2F-FF73-AA26-3FF0-AE2C626FC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1BD1-E208-2B1D-1CAE-26205C47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IN DRAFTING ARBITRATION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C21D0-4180-BFE3-5513-1FCD4E91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589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Class-action waivers</a:t>
            </a:r>
          </a:p>
          <a:p>
            <a:r>
              <a:rPr lang="en-US" sz="2800" dirty="0"/>
              <a:t>Disputes about validity or enforceability</a:t>
            </a:r>
          </a:p>
          <a:p>
            <a:r>
              <a:rPr lang="en-US" sz="2800" dirty="0"/>
              <a:t>Choice of law and forum</a:t>
            </a:r>
          </a:p>
          <a:p>
            <a:r>
              <a:rPr lang="en-US" sz="2800" dirty="0"/>
              <a:t>1 arbitrator vs. 3 arbitrators</a:t>
            </a:r>
          </a:p>
          <a:p>
            <a:r>
              <a:rPr lang="en-US" sz="2800" dirty="0"/>
              <a:t>How much discovery to allow expressly</a:t>
            </a:r>
          </a:p>
          <a:p>
            <a:r>
              <a:rPr lang="en-US" sz="2800" dirty="0"/>
              <a:t>Whether to invoke the TAA or the FAA</a:t>
            </a:r>
          </a:p>
          <a:p>
            <a:r>
              <a:rPr lang="en-US" sz="2800" dirty="0"/>
              <a:t>Fee-shifting, who pays the fee to initiate the process, etc.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F4948-6300-E1F3-AC31-77F18C42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 descr="Critical Thinking - Fort Worth Weekly">
            <a:extLst>
              <a:ext uri="{FF2B5EF4-FFF2-40B4-BE49-F238E27FC236}">
                <a16:creationId xmlns:a16="http://schemas.microsoft.com/office/drawing/2014/main" id="{EE1092D5-D436-EFD8-3BEF-DEA634478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564" y="0"/>
            <a:ext cx="4958436" cy="3304094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9C39A-07EF-BF0B-FD5C-F4840374A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0F1A-E9A7-6D11-AFFD-B5D0F815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IN DRAFTING ARBITRATION CLAUSES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EEB20-33B1-ACED-2E20-4C13B71CF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Mass arbitrations</a:t>
            </a:r>
          </a:p>
          <a:p>
            <a:pPr lvl="1"/>
            <a:r>
              <a:rPr lang="en-US" sz="2400" dirty="0"/>
              <a:t>Informal dispute resolution</a:t>
            </a:r>
          </a:p>
          <a:p>
            <a:pPr lvl="1"/>
            <a:r>
              <a:rPr lang="en-US" sz="2400" dirty="0"/>
              <a:t>Individualized arbitration demands</a:t>
            </a:r>
          </a:p>
          <a:p>
            <a:pPr lvl="1"/>
            <a:r>
              <a:rPr lang="en-US" sz="2400" dirty="0"/>
              <a:t>Fee-shifting</a:t>
            </a:r>
          </a:p>
          <a:p>
            <a:pPr lvl="1"/>
            <a:r>
              <a:rPr lang="en-US" sz="2400" dirty="0"/>
              <a:t>Arbitration provider</a:t>
            </a:r>
          </a:p>
          <a:p>
            <a:pPr lvl="1"/>
            <a:r>
              <a:rPr lang="en-US" sz="2400" dirty="0"/>
              <a:t>Custom Protocols</a:t>
            </a:r>
          </a:p>
          <a:p>
            <a:pPr lvl="2"/>
            <a:r>
              <a:rPr lang="en-US" sz="2400" dirty="0"/>
              <a:t>Bellwether or Rolling Bellwether</a:t>
            </a:r>
          </a:p>
          <a:p>
            <a:pPr lvl="2"/>
            <a:r>
              <a:rPr lang="en-US" sz="2400" dirty="0"/>
              <a:t>Batching</a:t>
            </a:r>
          </a:p>
          <a:p>
            <a:pPr lvl="2"/>
            <a:r>
              <a:rPr lang="en-US" sz="2400" dirty="0"/>
              <a:t>Stays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80036-A7E2-6DD1-FBEC-FC90CC2B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2" descr="Critical Thinking - Fort Worth Weekly">
            <a:extLst>
              <a:ext uri="{FF2B5EF4-FFF2-40B4-BE49-F238E27FC236}">
                <a16:creationId xmlns:a16="http://schemas.microsoft.com/office/drawing/2014/main" id="{52736452-6A96-8753-464D-999013ED3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39" y="-71944"/>
            <a:ext cx="4958436" cy="3304094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9A8AE-85A0-CE09-71F9-4A19AE86C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9067-BC5A-ACCE-5ED8-51C14B6C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OUT FOR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9F01F-7320-D1A0-C626-10D04424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4077"/>
            <a:ext cx="8596668" cy="434728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2022, SCOTUS clarified that waiver involves the knowing relinquishment of the right to arbitrate and does not require prejudice to the other side.</a:t>
            </a:r>
          </a:p>
          <a:p>
            <a:r>
              <a:rPr lang="en-US" sz="2400" i="1" dirty="0"/>
              <a:t>Morgan v. Sundance </a:t>
            </a:r>
            <a:r>
              <a:rPr lang="en-US" sz="2400" dirty="0"/>
              <a:t>– 2022 9-0 SCOTUS case that held the waiver question focuses solely on a party’s conduct and whether it acted in such a way that it knowingly relinquished its right to arbitrator; prejudice to the other party is not a factor in the waiver analysis</a:t>
            </a:r>
          </a:p>
          <a:p>
            <a:pPr lvl="1"/>
            <a:r>
              <a:rPr lang="en-US" sz="2400" dirty="0"/>
              <a:t>Did a party “knowingly relinquish the right to arbitrate by acting inconsistently with that right?” </a:t>
            </a:r>
          </a:p>
          <a:p>
            <a:pPr lvl="1"/>
            <a:r>
              <a:rPr lang="en-US" sz="2400" dirty="0"/>
              <a:t>No “special, arbitration-preferring procedural rules.”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77A89-E9A9-1BDE-49EA-A3243CBB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B4B8C5-8FC8-1BED-FA31-8CB6B8F4D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3819">
            <a:off x="8293777" y="335863"/>
            <a:ext cx="3600450" cy="1266825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7720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8EADF-76A3-B388-B87F-6BB57C8AE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4382-3D1E-840B-893B-1DB0BC8D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4024"/>
          </a:xfrm>
        </p:spPr>
        <p:txBody>
          <a:bodyPr/>
          <a:lstStyle/>
          <a:p>
            <a:r>
              <a:rPr lang="en-US" dirty="0"/>
              <a:t>WATCH OUT FOR WAIVER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E8BDF-51E7-FE76-CF44-AA59D3E65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0272"/>
            <a:ext cx="8596668" cy="4776215"/>
          </a:xfrm>
        </p:spPr>
        <p:txBody>
          <a:bodyPr>
            <a:normAutofit/>
          </a:bodyPr>
          <a:lstStyle/>
          <a:p>
            <a:r>
              <a:rPr lang="en-US" sz="2000" dirty="0"/>
              <a:t>The Fifth Circuit’s inconsistent rulings on what constitutes waiver present challenges for litigants. </a:t>
            </a:r>
          </a:p>
          <a:p>
            <a:r>
              <a:rPr lang="en-US" sz="2000" i="1" dirty="0"/>
              <a:t>Barnett v. American Express National Bank </a:t>
            </a:r>
            <a:r>
              <a:rPr lang="en-US" sz="2000" dirty="0"/>
              <a:t>– 2025 </a:t>
            </a:r>
            <a:r>
              <a:rPr lang="en-US" sz="2000" dirty="0" err="1"/>
              <a:t>CA5</a:t>
            </a:r>
            <a:r>
              <a:rPr lang="en-US" sz="2000" dirty="0"/>
              <a:t> case in which the Court held that waiver is claim specific and “[j]</a:t>
            </a:r>
            <a:r>
              <a:rPr lang="en-US" sz="2000" dirty="0" err="1"/>
              <a:t>ust</a:t>
            </a:r>
            <a:r>
              <a:rPr lang="en-US" sz="2000" dirty="0"/>
              <a:t> because the two claims involve the same factual predicate … does not mean they are the same.”</a:t>
            </a:r>
            <a:endParaRPr lang="en-US" sz="2000" i="1" dirty="0"/>
          </a:p>
          <a:p>
            <a:r>
              <a:rPr lang="en-US" sz="2000" i="1" dirty="0"/>
              <a:t>Garcia v. Fuentes Rest. Mgmt. Servs. </a:t>
            </a:r>
            <a:r>
              <a:rPr lang="en-US" sz="2000" dirty="0"/>
              <a:t>– 2025 </a:t>
            </a:r>
            <a:r>
              <a:rPr lang="en-US" sz="2000" dirty="0" err="1"/>
              <a:t>CA5</a:t>
            </a:r>
            <a:r>
              <a:rPr lang="en-US" sz="2000" dirty="0"/>
              <a:t> case in which the Court held that waiver depends on “whether the party ‘knowingly relinquish[ed] the right to arbitrate by acting inconsistently with that right’” and clarified that waiver “is necessarily fact intensive” and depends on the “totality of the circumstances.”</a:t>
            </a:r>
            <a:endParaRPr lang="en-US" sz="2000" i="1" dirty="0"/>
          </a:p>
          <a:p>
            <a:r>
              <a:rPr lang="en-US" sz="2000" i="1" dirty="0"/>
              <a:t>Forby v. One Tech </a:t>
            </a:r>
            <a:r>
              <a:rPr lang="en-US" sz="2000" dirty="0"/>
              <a:t>– 2021 CA5 case in which the Court held that waiver is decided on a claim-by-claim basis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F82ED-0938-E206-3F88-2A532C98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B6AD7-7A10-2D6A-10E1-69365A1C8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960" y="106554"/>
            <a:ext cx="367011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550A2A-B841-10FA-CAC8-9182F664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B758-7547-74F2-BB14-03F8C040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609600"/>
            <a:ext cx="8979408" cy="1082040"/>
          </a:xfrm>
        </p:spPr>
        <p:txBody>
          <a:bodyPr/>
          <a:lstStyle/>
          <a:p>
            <a:r>
              <a:rPr lang="en-US" dirty="0"/>
              <a:t>BE PREPARED TO LIVE WITH THE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E57CF-20D9-6C0A-8778-69893918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4753"/>
            <a:ext cx="8596668" cy="4596610"/>
          </a:xfrm>
        </p:spPr>
        <p:txBody>
          <a:bodyPr>
            <a:normAutofit/>
          </a:bodyPr>
          <a:lstStyle/>
          <a:p>
            <a:r>
              <a:rPr lang="en-US" i="1" dirty="0"/>
              <a:t>U.S. Trinity Energy Services v. Southwest Directional Drilling </a:t>
            </a:r>
            <a:r>
              <a:rPr lang="en-US" dirty="0"/>
              <a:t>- 2025 CA5 case in which the Court held that “manifest disregard of the law” is not a valid basis for vacatur and could not be used as “a backdoor for a party to seek judicial review of the arbitrator’s interpretations.” “[T]he statutory grounds are the exclusive means for vacatur under the FAA:”</a:t>
            </a:r>
          </a:p>
          <a:p>
            <a:pPr lvl="1"/>
            <a:r>
              <a:rPr lang="en-US" dirty="0"/>
              <a:t>where the award was procured by corruption, fraud, or undue means;</a:t>
            </a:r>
          </a:p>
          <a:p>
            <a:pPr lvl="1"/>
            <a:r>
              <a:rPr lang="en-US" dirty="0"/>
              <a:t>where there was evident partiality or corruption in the arbitrators, or either of them;</a:t>
            </a:r>
          </a:p>
          <a:p>
            <a:pPr lvl="1"/>
            <a:r>
              <a:rPr lang="en-US" dirty="0"/>
              <a:t>where the arbitrators were guilty of misconduct in refusing to postpone the hearing, upon sufficient cause shown, or in refusing to hear evidence pertinent and material to the controversy; or of any other misbehavior by which the rights of any party have been prejudiced; or</a:t>
            </a:r>
          </a:p>
          <a:p>
            <a:pPr lvl="1"/>
            <a:r>
              <a:rPr lang="en-US" dirty="0"/>
              <a:t>where the arbitrators exceeded their powers, or so imperfectly executed them that a mutual, final, and definite award upon the subject matter submitted was not made.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77FD4-ADDC-B86C-8F86-5C13B325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B867-5E34-4DB2-AD55-BDF846EDA1F6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687E6-BC5A-FDE3-2D22-3C41B994A8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86000" t="94745" r="186000" b="-54100"/>
          <a:stretch>
            <a:fillRect/>
          </a:stretch>
        </p:blipFill>
        <p:spPr>
          <a:xfrm>
            <a:off x="4857750" y="2526793"/>
            <a:ext cx="2476500" cy="1582983"/>
          </a:xfrm>
          <a:prstGeom prst="rect">
            <a:avLst/>
          </a:prstGeom>
          <a:effectLst>
            <a:softEdge rad="6223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68CEBF-F672-B05A-8A26-08442C3B7C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678" b="24544"/>
          <a:stretch>
            <a:fillRect/>
          </a:stretch>
        </p:blipFill>
        <p:spPr>
          <a:xfrm>
            <a:off x="6992871" y="1357460"/>
            <a:ext cx="3112663" cy="1169332"/>
          </a:xfrm>
          <a:prstGeom prst="rect">
            <a:avLst/>
          </a:prstGeom>
          <a:effectLst>
            <a:softEdge rad="9779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B0A034-C1BF-9849-EF78-2D5E82275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9329">
            <a:off x="9552719" y="48162"/>
            <a:ext cx="2543175" cy="1800225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4098" name="Picture 2" descr="7,200+ Dead End Stock Photos, Pictures &amp; Royalty-Free Images - iStock |  Dead end sign, Dead end road, Dead end job">
            <a:extLst>
              <a:ext uri="{FF2B5EF4-FFF2-40B4-BE49-F238E27FC236}">
                <a16:creationId xmlns:a16="http://schemas.microsoft.com/office/drawing/2014/main" id="{22DC6A7E-6400-7D81-ACB6-952958AAE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725" y="2068410"/>
            <a:ext cx="3554543" cy="3179591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ne Guidance Sign: Dead End (FRW460RA)">
            <a:extLst>
              <a:ext uri="{FF2B5EF4-FFF2-40B4-BE49-F238E27FC236}">
                <a16:creationId xmlns:a16="http://schemas.microsoft.com/office/drawing/2014/main" id="{9C0610F9-9628-6A18-C81B-7E56CFB9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555" y="2375964"/>
            <a:ext cx="625579" cy="625579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9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68</TotalTime>
  <Words>774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Trebuchet MS</vt:lpstr>
      <vt:lpstr>Wingdings 3</vt:lpstr>
      <vt:lpstr>Facet</vt:lpstr>
      <vt:lpstr>AVOIDING LANDMINES IN ARBITRATION CLAUSES</vt:lpstr>
      <vt:lpstr>OVERVIEW</vt:lpstr>
      <vt:lpstr>RECENT DEVELOPMENTS IN ARBITRATION LAW</vt:lpstr>
      <vt:lpstr>NUCLEAR ARBITRATION CLAUSES</vt:lpstr>
      <vt:lpstr>CONSIDERATIONS IN DRAFTING ARBITRATION CLAUSES</vt:lpstr>
      <vt:lpstr>CONSIDERATIONS IN DRAFTING ARBITRATION CLAUSES (cont.)</vt:lpstr>
      <vt:lpstr>WATCH OUT FOR WAIVER</vt:lpstr>
      <vt:lpstr>WATCH OUT FOR WAIVER (cont.)</vt:lpstr>
      <vt:lpstr>BE PREPARED TO LIVE WITH THE OUTCOME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Fuller</dc:creator>
  <cp:lastModifiedBy>Brian Robison</cp:lastModifiedBy>
  <cp:revision>12</cp:revision>
  <dcterms:created xsi:type="dcterms:W3CDTF">2025-09-05T19:19:47Z</dcterms:created>
  <dcterms:modified xsi:type="dcterms:W3CDTF">2025-09-10T18:16:16Z</dcterms:modified>
</cp:coreProperties>
</file>